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0"/>
  </p:notesMasterIdLst>
  <p:handoutMasterIdLst>
    <p:handoutMasterId r:id="rId41"/>
  </p:handoutMasterIdLst>
  <p:sldIdLst>
    <p:sldId id="256" r:id="rId2"/>
    <p:sldId id="259" r:id="rId3"/>
    <p:sldId id="258" r:id="rId4"/>
    <p:sldId id="260" r:id="rId5"/>
    <p:sldId id="257" r:id="rId6"/>
    <p:sldId id="264" r:id="rId7"/>
    <p:sldId id="261" r:id="rId8"/>
    <p:sldId id="262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7" r:id="rId22"/>
    <p:sldId id="279" r:id="rId23"/>
    <p:sldId id="276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1" r:id="rId35"/>
    <p:sldId id="290" r:id="rId36"/>
    <p:sldId id="292" r:id="rId37"/>
    <p:sldId id="293" r:id="rId38"/>
    <p:sldId id="294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16" autoAdjust="0"/>
    <p:restoredTop sz="94660"/>
  </p:normalViewPr>
  <p:slideViewPr>
    <p:cSldViewPr>
      <p:cViewPr varScale="1">
        <p:scale>
          <a:sx n="54" d="100"/>
          <a:sy n="54" d="100"/>
        </p:scale>
        <p:origin x="159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50" d="100"/>
          <a:sy n="50" d="100"/>
        </p:scale>
        <p:origin x="-1704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EA0E36-72D1-4DCF-BA16-A019A9A90DF4}" type="datetimeFigureOut">
              <a:rPr lang="en-US" smtClean="0"/>
              <a:pPr/>
              <a:t>12/13/2016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4058EE-5A1D-401A-8365-A7466279496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F477C6-CBA4-43B3-92D5-034A966507EC}" type="datetimeFigureOut">
              <a:rPr lang="en-US" smtClean="0"/>
              <a:pPr/>
              <a:t>12/13/2016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6B2E29-6971-4BB5-8E14-8991964AA2B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6B2E29-6971-4BB5-8E14-8991964AA2B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6B2E29-6971-4BB5-8E14-8991964AA2B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6B2E29-6971-4BB5-8E14-8991964AA2BC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FD66684-FE9F-4018-8006-6F097CFDA9FE}" type="datetimeFigureOut">
              <a:rPr lang="en-US" smtClean="0"/>
              <a:pPr/>
              <a:t>12/13/2016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B9BD583-4721-42B8-89F1-2F4D3B8BA5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  <p:sndAc>
      <p:stSnd>
        <p:snd r:embed="rId1" name="chimes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66684-FE9F-4018-8006-6F097CFDA9FE}" type="datetimeFigureOut">
              <a:rPr lang="en-US" smtClean="0"/>
              <a:pPr/>
              <a:t>12/13/2016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BD583-4721-42B8-89F1-2F4D3B8BA5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  <p:sndAc>
      <p:stSnd>
        <p:snd r:embed="rId1" name="chimes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CFD66684-FE9F-4018-8006-6F097CFDA9FE}" type="datetimeFigureOut">
              <a:rPr lang="en-US" smtClean="0"/>
              <a:pPr/>
              <a:t>12/13/2016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B9BD583-4721-42B8-89F1-2F4D3B8BA5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  <p:sndAc>
      <p:stSnd>
        <p:snd r:embed="rId1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66684-FE9F-4018-8006-6F097CFDA9FE}" type="datetimeFigureOut">
              <a:rPr lang="en-US" smtClean="0"/>
              <a:pPr/>
              <a:t>12/13/2016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BD583-4721-42B8-89F1-2F4D3B8BA5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  <p:sndAc>
      <p:stSnd>
        <p:snd r:embed="rId1" name="chimes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FD66684-FE9F-4018-8006-6F097CFDA9FE}" type="datetimeFigureOut">
              <a:rPr lang="en-US" smtClean="0"/>
              <a:pPr/>
              <a:t>12/13/2016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0B9BD583-4721-42B8-89F1-2F4D3B8BA5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  <p:sndAc>
      <p:stSnd>
        <p:snd r:embed="rId1" name="chimes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66684-FE9F-4018-8006-6F097CFDA9FE}" type="datetimeFigureOut">
              <a:rPr lang="en-US" smtClean="0"/>
              <a:pPr/>
              <a:t>12/13/2016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BD583-4721-42B8-89F1-2F4D3B8BA5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  <p:sndAc>
      <p:stSnd>
        <p:snd r:embed="rId1" name="chimes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66684-FE9F-4018-8006-6F097CFDA9FE}" type="datetimeFigureOut">
              <a:rPr lang="en-US" smtClean="0"/>
              <a:pPr/>
              <a:t>12/13/2016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BD583-4721-42B8-89F1-2F4D3B8BA5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  <p:sndAc>
      <p:stSnd>
        <p:snd r:embed="rId1" name="chimes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66684-FE9F-4018-8006-6F097CFDA9FE}" type="datetimeFigureOut">
              <a:rPr lang="en-US" smtClean="0"/>
              <a:pPr/>
              <a:t>12/13/2016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BD583-4721-42B8-89F1-2F4D3B8BA5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  <p:sndAc>
      <p:stSnd>
        <p:snd r:embed="rId1" name="chimes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FD66684-FE9F-4018-8006-6F097CFDA9FE}" type="datetimeFigureOut">
              <a:rPr lang="en-US" smtClean="0"/>
              <a:pPr/>
              <a:t>12/13/2016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BD583-4721-42B8-89F1-2F4D3B8BA5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  <p:sndAc>
      <p:stSnd>
        <p:snd r:embed="rId1" name="chimes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66684-FE9F-4018-8006-6F097CFDA9FE}" type="datetimeFigureOut">
              <a:rPr lang="en-US" smtClean="0"/>
              <a:pPr/>
              <a:t>12/13/2016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BD583-4721-42B8-89F1-2F4D3B8BA5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  <p:sndAc>
      <p:stSnd>
        <p:snd r:embed="rId1" name="chimes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66684-FE9F-4018-8006-6F097CFDA9FE}" type="datetimeFigureOut">
              <a:rPr lang="en-US" smtClean="0"/>
              <a:pPr/>
              <a:t>12/13/2016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9BD583-4721-42B8-89F1-2F4D3B8BA5F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  <p:sndAc>
      <p:stSnd>
        <p:snd r:embed="rId1" name="chimes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4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CFD66684-FE9F-4018-8006-6F097CFDA9FE}" type="datetimeFigureOut">
              <a:rPr lang="en-US" smtClean="0"/>
              <a:pPr/>
              <a:t>12/13/2016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B9BD583-4721-42B8-89F1-2F4D3B8BA5F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wipe dir="d"/>
    <p:sndAc>
      <p:stSnd>
        <p:snd r:embed="rId13" name="chimes.wav"/>
      </p:stSnd>
    </p:sndAc>
  </p:transition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hyperlink" Target="http://www.irishhealth.com/content/image/10461/image001.jpg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066801"/>
            <a:ext cx="9220200" cy="1752600"/>
          </a:xfrm>
        </p:spPr>
        <p:txBody>
          <a:bodyPr/>
          <a:lstStyle/>
          <a:p>
            <a:r>
              <a:rPr lang="en-US" dirty="0"/>
              <a:t>SANZIE HEALTHCARE SERVICES, INC.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95600"/>
            <a:ext cx="6400800" cy="2743200"/>
          </a:xfrm>
        </p:spPr>
        <p:txBody>
          <a:bodyPr>
            <a:normAutofit fontScale="92500" lnSpcReduction="10000"/>
          </a:bodyPr>
          <a:lstStyle/>
          <a:p>
            <a:r>
              <a:rPr lang="en-US" sz="6600" b="1" u="sng" dirty="0">
                <a:solidFill>
                  <a:schemeClr val="tx1"/>
                </a:solidFill>
              </a:rPr>
              <a:t>TRAINING</a:t>
            </a:r>
          </a:p>
          <a:p>
            <a:r>
              <a:rPr lang="en-US" sz="6600" b="1" dirty="0">
                <a:solidFill>
                  <a:schemeClr val="tx1"/>
                </a:solidFill>
              </a:rPr>
              <a:t>SEIZURE PRECAUTIONS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 dir="d"/>
    <p:sndAc>
      <p:stSnd>
        <p:snd r:embed="rId3" name="chimes.wav"/>
      </p:stSnd>
    </p:sndAc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Grand Mal Seizure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A grand mal seizure has two stages.</a:t>
            </a:r>
          </a:p>
          <a:p>
            <a:pPr>
              <a:buNone/>
            </a:pPr>
            <a:r>
              <a:rPr lang="en-US" dirty="0"/>
              <a:t>Stage 1:  Tonic Phase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Stage 2: </a:t>
            </a:r>
            <a:r>
              <a:rPr lang="en-US" dirty="0" err="1"/>
              <a:t>Clonic</a:t>
            </a:r>
            <a:r>
              <a:rPr lang="en-US" dirty="0"/>
              <a:t> Phase</a:t>
            </a:r>
          </a:p>
        </p:txBody>
      </p:sp>
    </p:spTree>
  </p:cSld>
  <p:clrMapOvr>
    <a:masterClrMapping/>
  </p:clrMapOvr>
  <p:transition>
    <p:wipe dir="d"/>
    <p:sndAc>
      <p:stSnd>
        <p:snd r:embed="rId3" name="chimes.wav"/>
      </p:stSnd>
    </p:sndAc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Grand Mal Seizure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Tonic phase - Loss of consciousness occurs, and the muscles suddenly contract and cause the person to fall down. This phase tends to last about 10 to 20 seconds. </a:t>
            </a:r>
          </a:p>
        </p:txBody>
      </p:sp>
    </p:spTree>
  </p:cSld>
  <p:clrMapOvr>
    <a:masterClrMapping/>
  </p:clrMapOvr>
  <p:transition>
    <p:wipe dir="d"/>
    <p:sndAc>
      <p:stSnd>
        <p:snd r:embed="rId2" name="chimes.wav"/>
      </p:stSnd>
    </p:sndAc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Grand Mal Seizure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/>
              <a:t>Clonic</a:t>
            </a:r>
            <a:r>
              <a:rPr lang="en-US" dirty="0"/>
              <a:t> phase -The muscles go into rhythmic contractions, alternately flexing and relaxing. Convulsions usually last for less than two minutes.  </a:t>
            </a:r>
          </a:p>
        </p:txBody>
      </p:sp>
    </p:spTree>
  </p:cSld>
  <p:clrMapOvr>
    <a:masterClrMapping/>
  </p:clrMapOvr>
  <p:transition>
    <p:wipe dir="d"/>
    <p:sndAc>
      <p:stSnd>
        <p:snd r:embed="rId2" name="chimes.wav"/>
      </p:stSnd>
    </p:sndAc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Grand Mal Seizure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Other symptoms may occur such as: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b="1" dirty="0"/>
              <a:t>Aura -</a:t>
            </a:r>
            <a:r>
              <a:rPr lang="en-US" dirty="0"/>
              <a:t> Some people experience a warning feeling (aura) before a grand mal seizure. This warning varies from person to person, but may include feeling a sense of unexplained dread, a strange smell or a feeling of numbness.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wipe dir="d"/>
    <p:sndAc>
      <p:stSnd>
        <p:snd r:embed="rId2" name="chimes.wav"/>
      </p:stSnd>
    </p:sndAc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Grand Mal Seizure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/>
              <a:t>A scream - </a:t>
            </a:r>
            <a:r>
              <a:rPr lang="en-US" dirty="0"/>
              <a:t> Some people may cry out at the beginning of a seizure because the muscles around the vocal cords seize, forcing air out.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wipe dir="d"/>
    <p:sndAc>
      <p:stSnd>
        <p:snd r:embed="rId2" name="chimes.wav"/>
      </p:stSnd>
    </p:sndAc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Grand Mal Seizure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/>
              <a:t>Loss of bowel and bladder control - </a:t>
            </a:r>
            <a:r>
              <a:rPr lang="en-US" dirty="0"/>
              <a:t>This may happen during or following a seizure.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wipe dir="d"/>
    <p:sndAc>
      <p:stSnd>
        <p:snd r:embed="rId2" name="chimes.wav"/>
      </p:stSnd>
    </p:sndAc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Grand Mal Seizure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/>
              <a:t>    Unresponsiveness after convulsions -</a:t>
            </a:r>
            <a:r>
              <a:rPr lang="en-US" dirty="0"/>
              <a:t>Unconsciousness may persist for several minutes after the convulsion has ended.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wipe dir="d"/>
    <p:sndAc>
      <p:stSnd>
        <p:snd r:embed="rId2" name="chimes.wav"/>
      </p:stSnd>
    </p:sndAc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Grand Mal Seizure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/>
              <a:t>Confusion - </a:t>
            </a:r>
            <a:r>
              <a:rPr lang="en-US" dirty="0"/>
              <a:t> A period of disorientation often follows a grand mal seizure. This is referred to as </a:t>
            </a:r>
            <a:r>
              <a:rPr lang="en-US" dirty="0" err="1"/>
              <a:t>postictal</a:t>
            </a:r>
            <a:r>
              <a:rPr lang="en-US" dirty="0"/>
              <a:t> confusion.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wipe dir="d"/>
    <p:sndAc>
      <p:stSnd>
        <p:snd r:embed="rId2" name="chimes.wav"/>
      </p:stSnd>
    </p:sndAc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Grand Mal Seizure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/>
              <a:t>Fatigue - </a:t>
            </a:r>
            <a:r>
              <a:rPr lang="en-US" dirty="0"/>
              <a:t> Sleepiness is common after a grand mal seizure</a:t>
            </a:r>
          </a:p>
        </p:txBody>
      </p:sp>
    </p:spTree>
  </p:cSld>
  <p:clrMapOvr>
    <a:masterClrMapping/>
  </p:clrMapOvr>
  <p:transition>
    <p:wipe dir="d"/>
    <p:sndAc>
      <p:stSnd>
        <p:snd r:embed="rId2" name="chimes.wav"/>
      </p:stSnd>
    </p:sndAc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Grand Mal Seizure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/>
              <a:t>   Severe headache - </a:t>
            </a:r>
            <a:r>
              <a:rPr lang="en-US" dirty="0"/>
              <a:t>Headaches are common but not universal after grand mal seizures. </a:t>
            </a:r>
          </a:p>
        </p:txBody>
      </p:sp>
    </p:spTree>
  </p:cSld>
  <p:clrMapOvr>
    <a:masterClrMapping/>
  </p:clrMapOvr>
  <p:transition>
    <p:wipe dir="d"/>
    <p:sndAc>
      <p:stSnd>
        <p:snd r:embed="rId2" name="chimes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0800000" flipV="1">
            <a:off x="685800" y="457201"/>
            <a:ext cx="7772400" cy="1066800"/>
          </a:xfrm>
        </p:spPr>
        <p:txBody>
          <a:bodyPr>
            <a:normAutofit/>
          </a:bodyPr>
          <a:lstStyle/>
          <a:p>
            <a:r>
              <a:rPr lang="en-US" dirty="0"/>
              <a:t>What is a seizure?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54442" y="4114800"/>
            <a:ext cx="5114778" cy="1752600"/>
          </a:xfrm>
        </p:spPr>
        <p:txBody>
          <a:bodyPr>
            <a:normAutofit/>
          </a:bodyPr>
          <a:lstStyle/>
          <a:p>
            <a:pPr algn="l"/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en-US" dirty="0">
                <a:solidFill>
                  <a:schemeClr val="tx1"/>
                </a:solidFill>
              </a:rPr>
              <a:t>A </a:t>
            </a:r>
            <a:r>
              <a:rPr lang="en-US" i="1" dirty="0">
                <a:solidFill>
                  <a:schemeClr val="tx1"/>
                </a:solidFill>
              </a:rPr>
              <a:t>seizure</a:t>
            </a:r>
            <a:r>
              <a:rPr lang="en-US" dirty="0">
                <a:solidFill>
                  <a:schemeClr val="tx1"/>
                </a:solidFill>
              </a:rPr>
              <a:t> is a sudden surge of electrical activity in the brain that usually affects how a person feels or acts for a short time.</a:t>
            </a:r>
          </a:p>
        </p:txBody>
      </p:sp>
      <p:pic>
        <p:nvPicPr>
          <p:cNvPr id="1026" name="Picture 2" descr="http://www.modernguidetohealth.com/wp-content/uploads/2008/10/epilepti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62400" y="1752600"/>
            <a:ext cx="3352800" cy="2466975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  <p:sndAc>
      <p:stSnd>
        <p:snd r:embed="rId2" name="chimes.wav"/>
      </p:stSnd>
    </p:sndAc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Grand Mal Seizure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/>
              <a:t>WHAT TO DO?</a:t>
            </a:r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endParaRPr lang="en-US" dirty="0"/>
          </a:p>
        </p:txBody>
      </p:sp>
      <p:pic>
        <p:nvPicPr>
          <p:cNvPr id="23554" name="Picture 2" descr="C:\Users\Karen Wright\AppData\Local\Microsoft\Windows\Temporary Internet Files\Content.IE5\XI1LNX21\MCj0434403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90962" y="2474912"/>
            <a:ext cx="1362075" cy="1908175"/>
          </a:xfrm>
          <a:prstGeom prst="rect">
            <a:avLst/>
          </a:prstGeom>
          <a:noFill/>
        </p:spPr>
      </p:pic>
      <p:pic>
        <p:nvPicPr>
          <p:cNvPr id="23555" name="Picture 3" descr="C:\Users\Karen Wright\AppData\Local\Microsoft\Windows\Temporary Internet Files\Content.IE5\XI1LNX21\MCj0434403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2474912"/>
            <a:ext cx="2971800" cy="2706688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  <p:sndAc>
      <p:stSnd>
        <p:snd r:embed="rId2" name="chimes.wav"/>
      </p:stSnd>
    </p:sndAc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Grand Mal Seizure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9600" dirty="0"/>
              <a:t>REMAIN CALM!</a:t>
            </a:r>
          </a:p>
          <a:p>
            <a:pPr algn="ctr">
              <a:buNone/>
            </a:pPr>
            <a:endParaRPr lang="en-US" dirty="0"/>
          </a:p>
        </p:txBody>
      </p:sp>
    </p:spTree>
  </p:cSld>
  <p:clrMapOvr>
    <a:masterClrMapping/>
  </p:clrMapOvr>
  <p:transition>
    <p:wipe dir="d"/>
    <p:sndAc>
      <p:stSnd>
        <p:snd r:embed="rId2" name="chimes.wav"/>
      </p:stSnd>
    </p:sndAc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Grand Mal Seizure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 algn="ctr">
              <a:buNone/>
            </a:pPr>
            <a:r>
              <a:rPr lang="en-US" b="1" u="sng" dirty="0"/>
              <a:t>WHAT TO DO</a:t>
            </a:r>
          </a:p>
          <a:p>
            <a:pPr>
              <a:buNone/>
            </a:pPr>
            <a:r>
              <a:rPr lang="en-US" dirty="0"/>
              <a:t>   Gently roll the person onto one side and put something soft under his or her head. 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endParaRPr lang="en-US" dirty="0"/>
          </a:p>
        </p:txBody>
      </p:sp>
      <p:pic>
        <p:nvPicPr>
          <p:cNvPr id="5" name="Picture 2" descr="http://www.modernguidetohealth.com/wp-content/uploads/2008/10/epilepti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800000" flipV="1">
            <a:off x="2362200" y="3233980"/>
            <a:ext cx="4572000" cy="255722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  <p:sndAc>
      <p:stSnd>
        <p:snd r:embed="rId2" name="chimes.wav"/>
      </p:stSnd>
    </p:sndAc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Grand Mal Seizure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b="1" u="sng" dirty="0"/>
              <a:t>WHAT TO DO  </a:t>
            </a:r>
          </a:p>
          <a:p>
            <a:pPr algn="ctr">
              <a:buNone/>
            </a:pPr>
            <a:r>
              <a:rPr lang="en-US" dirty="0"/>
              <a:t>Loosen tight neckwear. </a:t>
            </a:r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endParaRPr lang="en-US" dirty="0"/>
          </a:p>
        </p:txBody>
      </p:sp>
      <p:pic>
        <p:nvPicPr>
          <p:cNvPr id="5" name="Picture 4" descr="seizur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43200" y="3352800"/>
            <a:ext cx="4267200" cy="2286000"/>
          </a:xfrm>
          <a:prstGeom prst="rect">
            <a:avLst/>
          </a:prstGeom>
        </p:spPr>
      </p:pic>
    </p:spTree>
  </p:cSld>
  <p:clrMapOvr>
    <a:masterClrMapping/>
  </p:clrMapOvr>
  <p:transition>
    <p:wipe dir="d"/>
    <p:sndAc>
      <p:stSnd>
        <p:snd r:embed="rId2" name="chimes.wav"/>
      </p:stSnd>
    </p:sndAc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Grand Mal Seizure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/>
              <a:t> </a:t>
            </a:r>
            <a:r>
              <a:rPr lang="en-US" b="1" u="sng" dirty="0"/>
              <a:t>WHAT TO DO</a:t>
            </a:r>
          </a:p>
          <a:p>
            <a:pPr>
              <a:buNone/>
            </a:pPr>
            <a:r>
              <a:rPr lang="en-US" dirty="0"/>
              <a:t>Clear a space around the person, moving away objects that could be harmful.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wipe dir="d"/>
    <p:sndAc>
      <p:stSnd>
        <p:snd r:embed="rId2" name="chimes.wav"/>
      </p:stSnd>
    </p:sndAc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Grand Mal Seizure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u="sng" dirty="0"/>
              <a:t>WHAT </a:t>
            </a:r>
            <a:r>
              <a:rPr lang="en-US" b="1" u="sng" dirty="0"/>
              <a:t>NOT </a:t>
            </a:r>
            <a:r>
              <a:rPr lang="en-US" u="sng" dirty="0"/>
              <a:t>TO DO</a:t>
            </a:r>
          </a:p>
          <a:p>
            <a:pPr algn="ctr">
              <a:buNone/>
            </a:pPr>
            <a:endParaRPr lang="en-US" b="1" u="sng" dirty="0"/>
          </a:p>
          <a:p>
            <a:pPr>
              <a:buNone/>
            </a:pPr>
            <a:r>
              <a:rPr lang="en-US" b="1" dirty="0"/>
              <a:t>Do not  </a:t>
            </a:r>
            <a:r>
              <a:rPr lang="en-US" dirty="0"/>
              <a:t>put anything in the mouth — the tongue can't be swallowed and objects placed in the mouth can be bitten or inhaled. </a:t>
            </a:r>
          </a:p>
          <a:p>
            <a:pPr>
              <a:buNone/>
            </a:pPr>
            <a:endParaRPr lang="en-US" b="1" u="sng" dirty="0"/>
          </a:p>
        </p:txBody>
      </p:sp>
    </p:spTree>
  </p:cSld>
  <p:clrMapOvr>
    <a:masterClrMapping/>
  </p:clrMapOvr>
  <p:transition>
    <p:wipe dir="d"/>
    <p:sndAc>
      <p:stSnd>
        <p:snd r:embed="rId2" name="chimes.wav"/>
      </p:stSnd>
    </p:sndAc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Grand Mal Seizure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u="sng" dirty="0"/>
              <a:t>WHAT </a:t>
            </a:r>
            <a:r>
              <a:rPr lang="en-US" b="1" u="sng" dirty="0"/>
              <a:t>NOT</a:t>
            </a:r>
            <a:r>
              <a:rPr lang="en-US" u="sng" dirty="0"/>
              <a:t> TO DO</a:t>
            </a:r>
          </a:p>
          <a:p>
            <a:pPr algn="ctr">
              <a:buNone/>
            </a:pPr>
            <a:endParaRPr lang="en-US" u="sng" dirty="0"/>
          </a:p>
          <a:p>
            <a:pPr algn="ctr">
              <a:buNone/>
            </a:pPr>
            <a:r>
              <a:rPr lang="en-US" b="1" dirty="0"/>
              <a:t>Do not </a:t>
            </a:r>
            <a:r>
              <a:rPr lang="en-US" dirty="0"/>
              <a:t>try to restrain the person. </a:t>
            </a:r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r>
              <a:rPr lang="en-US" dirty="0"/>
              <a:t>Allow the seizure to run its course.</a:t>
            </a:r>
          </a:p>
          <a:p>
            <a:pPr algn="ctr">
              <a:buNone/>
            </a:pPr>
            <a:endParaRPr lang="en-US" u="sng" dirty="0"/>
          </a:p>
        </p:txBody>
      </p:sp>
    </p:spTree>
  </p:cSld>
  <p:clrMapOvr>
    <a:masterClrMapping/>
  </p:clrMapOvr>
  <p:transition>
    <p:wipe dir="d"/>
    <p:sndAc>
      <p:stSnd>
        <p:snd r:embed="rId2" name="chimes.wav"/>
      </p:stSnd>
    </p:sndAc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Grand Mal Seizure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YOU NEED TO CALL 911 WHEN:</a:t>
            </a:r>
          </a:p>
          <a:p>
            <a:r>
              <a:rPr lang="en-US" dirty="0"/>
              <a:t>The seizure lasts longer than five minutes </a:t>
            </a:r>
          </a:p>
          <a:p>
            <a:r>
              <a:rPr lang="en-US" dirty="0"/>
              <a:t>The seizure lasts longer than is usual for the person involved </a:t>
            </a:r>
          </a:p>
          <a:p>
            <a:r>
              <a:rPr lang="en-US" dirty="0"/>
              <a:t>The person has a series of seizures without regaining consciousness in between </a:t>
            </a:r>
          </a:p>
          <a:p>
            <a:r>
              <a:rPr lang="en-US" dirty="0"/>
              <a:t>The person has received injuries during the seizure.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wipe dir="d"/>
    <p:sndAc>
      <p:stSnd>
        <p:snd r:embed="rId2" name="chimes.wav"/>
      </p:stSnd>
    </p:sndAc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Grand Mal Seizure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b="1" u="sng" dirty="0"/>
              <a:t>AFTER THE SEIZURE</a:t>
            </a:r>
          </a:p>
          <a:p>
            <a:pPr algn="ctr">
              <a:buNone/>
            </a:pPr>
            <a:endParaRPr lang="en-US" b="1" u="sng" dirty="0"/>
          </a:p>
          <a:p>
            <a:pPr algn="just">
              <a:buNone/>
            </a:pPr>
            <a:r>
              <a:rPr lang="en-US" dirty="0"/>
              <a:t>    Allow the individual to rest to recover from the seizure.</a:t>
            </a:r>
          </a:p>
          <a:p>
            <a:pPr algn="just">
              <a:buNone/>
            </a:pPr>
            <a:endParaRPr lang="en-US" b="1" u="sng" dirty="0"/>
          </a:p>
          <a:p>
            <a:pPr>
              <a:buNone/>
            </a:pPr>
            <a:endParaRPr lang="en-US" u="sng" dirty="0"/>
          </a:p>
          <a:p>
            <a:pPr>
              <a:buNone/>
            </a:pPr>
            <a:endParaRPr lang="en-US" u="sng" dirty="0"/>
          </a:p>
          <a:p>
            <a:pPr>
              <a:buNone/>
            </a:pPr>
            <a:endParaRPr lang="en-US" u="sng" dirty="0"/>
          </a:p>
        </p:txBody>
      </p:sp>
    </p:spTree>
  </p:cSld>
  <p:clrMapOvr>
    <a:masterClrMapping/>
  </p:clrMapOvr>
  <p:transition>
    <p:wipe dir="d"/>
    <p:sndAc>
      <p:stSnd>
        <p:snd r:embed="rId2" name="chimes.wav"/>
      </p:stSnd>
    </p:sndAc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Grand Mal Seizure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>
              <a:buNone/>
            </a:pPr>
            <a:r>
              <a:rPr lang="en-US" dirty="0"/>
              <a:t>Encourage the individual with seizure to lead a normal life, but take some precautions.</a:t>
            </a:r>
          </a:p>
          <a:p>
            <a:r>
              <a:rPr lang="en-US" dirty="0"/>
              <a:t>DO NOT allow the individual to swim unsupervised.</a:t>
            </a:r>
          </a:p>
          <a:p>
            <a:r>
              <a:rPr lang="en-US" dirty="0"/>
              <a:t>Check on the individual while the individual is in the shower.</a:t>
            </a:r>
          </a:p>
          <a:p>
            <a:r>
              <a:rPr lang="en-US" dirty="0"/>
              <a:t>Check on the individual while he is sleeping.</a:t>
            </a:r>
          </a:p>
          <a:p>
            <a:r>
              <a:rPr lang="en-US" dirty="0"/>
              <a:t>If the individual is going to ride a bicycle, make sure he wears a helmet.</a:t>
            </a:r>
          </a:p>
        </p:txBody>
      </p:sp>
    </p:spTree>
  </p:cSld>
  <p:clrMapOvr>
    <a:masterClrMapping/>
  </p:clrMapOvr>
  <p:transition>
    <p:wipe dir="d"/>
    <p:sndAc>
      <p:stSnd>
        <p:snd r:embed="rId2" name="chimes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Seizures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There are two types of seizures</a:t>
            </a:r>
          </a:p>
          <a:p>
            <a:endParaRPr lang="en-US" dirty="0"/>
          </a:p>
          <a:p>
            <a:pPr>
              <a:buNone/>
            </a:pPr>
            <a:r>
              <a:rPr lang="en-US" dirty="0"/>
              <a:t>1.  </a:t>
            </a:r>
            <a:r>
              <a:rPr lang="en-US" i="1" dirty="0"/>
              <a:t>Grand mal </a:t>
            </a:r>
            <a:r>
              <a:rPr lang="en-US" dirty="0"/>
              <a:t>seizure</a:t>
            </a:r>
          </a:p>
          <a:p>
            <a:endParaRPr lang="en-US" dirty="0"/>
          </a:p>
          <a:p>
            <a:pPr>
              <a:buNone/>
            </a:pPr>
            <a:r>
              <a:rPr lang="en-US" dirty="0"/>
              <a:t>2. </a:t>
            </a:r>
            <a:r>
              <a:rPr lang="en-US" i="1" dirty="0"/>
              <a:t>Petit mal </a:t>
            </a:r>
            <a:r>
              <a:rPr lang="en-US" dirty="0"/>
              <a:t>seizure</a:t>
            </a:r>
          </a:p>
        </p:txBody>
      </p:sp>
    </p:spTree>
  </p:cSld>
  <p:clrMapOvr>
    <a:masterClrMapping/>
  </p:clrMapOvr>
  <p:transition>
    <p:wipe dir="d"/>
    <p:sndAc>
      <p:stSnd>
        <p:snd r:embed="rId2" name="chimes.wav"/>
      </p:stSnd>
    </p:sndAc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Grand Mal Seizure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 algn="ctr">
              <a:buNone/>
            </a:pPr>
            <a:r>
              <a:rPr lang="en-US" b="1" u="sng" dirty="0"/>
              <a:t>QUICK  NOTES</a:t>
            </a:r>
          </a:p>
          <a:p>
            <a:pPr>
              <a:buNone/>
            </a:pPr>
            <a:endParaRPr lang="en-US" dirty="0"/>
          </a:p>
          <a:p>
            <a:pPr algn="ctr">
              <a:buNone/>
            </a:pPr>
            <a:r>
              <a:rPr lang="en-US" sz="4000" dirty="0"/>
              <a:t>STAY CALM !!!</a:t>
            </a:r>
          </a:p>
          <a:p>
            <a:pPr>
              <a:buNone/>
            </a:pPr>
            <a:endParaRPr lang="en-US" sz="4000" dirty="0"/>
          </a:p>
          <a:p>
            <a:pPr>
              <a:buNone/>
            </a:pPr>
            <a:r>
              <a:rPr lang="en-US" sz="4000" dirty="0"/>
              <a:t>    MOST SEIZURES LASTS ONLY A FEW MINUTES</a:t>
            </a:r>
          </a:p>
        </p:txBody>
      </p:sp>
    </p:spTree>
  </p:cSld>
  <p:clrMapOvr>
    <a:masterClrMapping/>
  </p:clrMapOvr>
  <p:transition>
    <p:wipe dir="d"/>
    <p:sndAc>
      <p:stSnd>
        <p:snd r:embed="rId2" name="chimes.wav"/>
      </p:stSnd>
    </p:sndAc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0800000" flipV="1">
            <a:off x="685800" y="381000"/>
            <a:ext cx="7772400" cy="762000"/>
          </a:xfrm>
        </p:spPr>
        <p:txBody>
          <a:bodyPr>
            <a:normAutofit/>
          </a:bodyPr>
          <a:lstStyle/>
          <a:p>
            <a:r>
              <a:rPr lang="en-US" dirty="0"/>
              <a:t>Grand Mal Seizure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752600"/>
            <a:ext cx="7086600" cy="3886200"/>
          </a:xfrm>
        </p:spPr>
        <p:txBody>
          <a:bodyPr>
            <a:noAutofit/>
          </a:bodyPr>
          <a:lstStyle/>
          <a:p>
            <a:pPr algn="l"/>
            <a:r>
              <a:rPr lang="en-US" sz="4000" dirty="0">
                <a:solidFill>
                  <a:schemeClr val="bg1"/>
                </a:solidFill>
              </a:rPr>
              <a:t>PREVENT INJURY BY MOVING NEARBY OBJECTS OUT THE WAY</a:t>
            </a:r>
          </a:p>
        </p:txBody>
      </p:sp>
    </p:spTree>
  </p:cSld>
  <p:clrMapOvr>
    <a:masterClrMapping/>
  </p:clrMapOvr>
  <p:transition>
    <p:wipe dir="d"/>
    <p:sndAc>
      <p:stSnd>
        <p:snd r:embed="rId3" name="chimes.wav"/>
      </p:stSnd>
    </p:sndAc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Grand Mal Seizure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4000" dirty="0"/>
              <a:t>   PAY ATTENTION TO THE LENGTH OF THE SEIZURE.</a:t>
            </a:r>
          </a:p>
          <a:p>
            <a:pPr>
              <a:buNone/>
            </a:pPr>
            <a:endParaRPr lang="en-US" sz="4000" dirty="0"/>
          </a:p>
          <a:p>
            <a:pPr>
              <a:buNone/>
            </a:pPr>
            <a:r>
              <a:rPr lang="en-US" sz="4000" dirty="0"/>
              <a:t>   YOU NEED TO DOCUMENT THIS INFORMATION.</a:t>
            </a:r>
          </a:p>
        </p:txBody>
      </p:sp>
    </p:spTree>
  </p:cSld>
  <p:clrMapOvr>
    <a:masterClrMapping/>
  </p:clrMapOvr>
  <p:transition>
    <p:wipe dir="d"/>
    <p:sndAc>
      <p:stSnd>
        <p:snd r:embed="rId2" name="chimes.wav"/>
      </p:stSnd>
    </p:sndAc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Grand Mal Seizure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4000" dirty="0"/>
              <a:t>   DO NOT HOLD THE PERSON DOWN.</a:t>
            </a:r>
          </a:p>
          <a:p>
            <a:pPr>
              <a:buNone/>
            </a:pPr>
            <a:endParaRPr lang="en-US" sz="4000" dirty="0"/>
          </a:p>
          <a:p>
            <a:pPr>
              <a:buNone/>
            </a:pPr>
            <a:r>
              <a:rPr lang="en-US" sz="4000" dirty="0"/>
              <a:t>   ALLOW THE SEIZURE TO RUN ITS COURSE</a:t>
            </a:r>
          </a:p>
        </p:txBody>
      </p:sp>
    </p:spTree>
  </p:cSld>
  <p:clrMapOvr>
    <a:masterClrMapping/>
  </p:clrMapOvr>
  <p:transition>
    <p:wipe dir="d"/>
    <p:sndAc>
      <p:stSnd>
        <p:snd r:embed="rId2" name="chimes.wav"/>
      </p:stSnd>
    </p:sndAc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Grand Mal Seizure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4000" dirty="0"/>
              <a:t>   IF THE SEIZURES CONTINUES FOR MORE THAN 5 MINUTES, CALL 911.</a:t>
            </a:r>
          </a:p>
        </p:txBody>
      </p:sp>
    </p:spTree>
  </p:cSld>
  <p:clrMapOvr>
    <a:masterClrMapping/>
  </p:clrMapOvr>
  <p:transition>
    <p:wipe dir="d"/>
    <p:sndAc>
      <p:stSnd>
        <p:snd r:embed="rId2" name="chimes.wav"/>
      </p:stSnd>
    </p:sndAc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Grand Mal Seizure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4000" dirty="0"/>
              <a:t>   DO NOT PUT ANYTHNG IN THE PERSON’S MOUTH.</a:t>
            </a:r>
          </a:p>
        </p:txBody>
      </p:sp>
    </p:spTree>
  </p:cSld>
  <p:clrMapOvr>
    <a:masterClrMapping/>
  </p:clrMapOvr>
  <p:transition>
    <p:wipe dir="d"/>
    <p:sndAc>
      <p:stSnd>
        <p:snd r:embed="rId2" name="chimes.wav"/>
      </p:stSnd>
    </p:sndAc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Grand Mal Seizure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4000" dirty="0"/>
              <a:t>BE SENSITIVE AND SUPPORTIVE.</a:t>
            </a:r>
          </a:p>
          <a:p>
            <a:pPr algn="ctr">
              <a:buNone/>
            </a:pPr>
            <a:endParaRPr lang="en-US" sz="4000" dirty="0"/>
          </a:p>
        </p:txBody>
      </p:sp>
      <p:pic>
        <p:nvPicPr>
          <p:cNvPr id="6" name="Picture 2" descr="C:\Users\Karen Wright\AppData\Local\Microsoft\Windows\Temporary Internet Files\Content.IE5\XI1LNX21\MCBD06659_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4200" y="2667000"/>
            <a:ext cx="2971800" cy="25908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  <p:sndAc>
      <p:stSnd>
        <p:snd r:embed="rId2" name="chimes.wav"/>
      </p:stSnd>
    </p:sndAc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Grand Mal Seizure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 algn="ctr">
              <a:buNone/>
            </a:pPr>
            <a:r>
              <a:rPr lang="en-US" dirty="0"/>
              <a:t>QUESTIONS AND ANSWERS</a:t>
            </a:r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endParaRPr lang="en-US" dirty="0"/>
          </a:p>
        </p:txBody>
      </p:sp>
      <p:pic>
        <p:nvPicPr>
          <p:cNvPr id="2050" name="Picture 2" descr="C:\Users\Karen Wright\AppData\Local\Microsoft\Windows\Temporary Internet Files\Content.IE5\EHWC4XQG\MCj0434411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0" y="2209800"/>
            <a:ext cx="3962400" cy="38862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  <p:sndAc>
      <p:stSnd>
        <p:snd r:embed="rId2" name="chimes.wav"/>
      </p:stSnd>
    </p:sndAc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Grand Mal Seizure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r>
              <a:rPr lang="en-US" dirty="0"/>
              <a:t>  </a:t>
            </a:r>
            <a:r>
              <a:rPr lang="en-US" b="1" dirty="0">
                <a:latin typeface="Arial Rounded MT Bold" pitchFamily="34" charset="0"/>
              </a:rPr>
              <a:t>Hope of Columbus, Inc.</a:t>
            </a:r>
          </a:p>
        </p:txBody>
      </p:sp>
      <p:pic>
        <p:nvPicPr>
          <p:cNvPr id="3075" name="Picture 3" descr="C:\Users\Karen Wright\AppData\Local\Microsoft\Windows\Temporary Internet Files\Content.IE5\FR8NUHZK\MCj0105220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3600" y="1981200"/>
            <a:ext cx="4648200" cy="25908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  <p:sndAc>
      <p:stSnd>
        <p:snd r:embed="rId2" name="chimes.wav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Petit mal Seizure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    A petit mal seizure is the name given to a staring  spell.  It last for  a maximum of 15 seconds and is caused by disturbance of brain function due to abnormal electrical activity in the brain.</a:t>
            </a:r>
          </a:p>
        </p:txBody>
      </p:sp>
    </p:spTree>
  </p:cSld>
  <p:clrMapOvr>
    <a:masterClrMapping/>
  </p:clrMapOvr>
  <p:transition>
    <p:wipe dir="d"/>
    <p:sndAc>
      <p:stSnd>
        <p:snd r:embed="rId2" name="chimes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Grand Mal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5" indent="-342900">
              <a:buNone/>
            </a:pPr>
            <a:r>
              <a:rPr lang="en-US" sz="3600" dirty="0"/>
              <a:t>A grand mal seizure involves a loss of consciousness and violent muscle contractions. It's the type of seizure most people picture when they think about seizures in general. </a:t>
            </a:r>
          </a:p>
          <a:p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wipe dir="d"/>
    <p:sndAc>
      <p:stSnd>
        <p:snd r:embed="rId2" name="chimes.wav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Grand Mal Seizure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   Today we are going to look at seizure precautions regarding </a:t>
            </a:r>
            <a:r>
              <a:rPr lang="en-US" i="1" dirty="0"/>
              <a:t>grand mal </a:t>
            </a:r>
            <a:r>
              <a:rPr lang="en-US" dirty="0"/>
              <a:t>seizures. </a:t>
            </a:r>
          </a:p>
        </p:txBody>
      </p:sp>
    </p:spTree>
  </p:cSld>
  <p:clrMapOvr>
    <a:masterClrMapping/>
  </p:clrMapOvr>
  <p:transition>
    <p:wipe dir="d"/>
    <p:sndAc>
      <p:stSnd>
        <p:snd r:embed="rId2" name="chimes.wav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Grand Mal Seizure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Grand mal seizure is caused by abnormal electrical activity throughout the brain.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pic>
        <p:nvPicPr>
          <p:cNvPr id="5" name="Picture 2" descr="http://www.epilepsyfoundation.org/answerplace/Medical/seizures/science/brain/images/brain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71800" y="2895600"/>
            <a:ext cx="3162300" cy="2847975"/>
          </a:xfrm>
          <a:prstGeom prst="rect">
            <a:avLst/>
          </a:prstGeom>
          <a:noFill/>
        </p:spPr>
      </p:pic>
      <p:pic>
        <p:nvPicPr>
          <p:cNvPr id="4100" name="Picture 4" descr="See full size image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76600" y="3048000"/>
            <a:ext cx="2895600" cy="27432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  <p:sndAc>
      <p:stSnd>
        <p:snd r:embed="rId2" name="chimes.wav"/>
      </p:stSnd>
    </p:sndAc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Grand mal seizure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some cases, this type of seizure is triggered by other health problems, such as extremely low blood sugar or a stroke. </a:t>
            </a:r>
          </a:p>
        </p:txBody>
      </p:sp>
    </p:spTree>
  </p:cSld>
  <p:clrMapOvr>
    <a:masterClrMapping/>
  </p:clrMapOvr>
  <p:transition>
    <p:wipe dir="d"/>
    <p:sndAc>
      <p:stSnd>
        <p:snd r:embed="rId2" name="chimes.wav"/>
      </p:stSnd>
    </p:sndAc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Grand Mal Seizure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most cases a grand mal seizure is triggered by epilepsy. </a:t>
            </a:r>
          </a:p>
        </p:txBody>
      </p:sp>
    </p:spTree>
  </p:cSld>
  <p:clrMapOvr>
    <a:masterClrMapping/>
  </p:clrMapOvr>
  <p:transition>
    <p:wipe dir="d"/>
    <p:sndAc>
      <p:stSnd>
        <p:snd r:embed="rId2" name="chimes.wav"/>
      </p:stSnd>
    </p:sndAc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314</TotalTime>
  <Words>851</Words>
  <Application>Microsoft Office PowerPoint</Application>
  <PresentationFormat>On-screen Show (4:3)</PresentationFormat>
  <Paragraphs>130</Paragraphs>
  <Slides>38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4" baseType="lpstr">
      <vt:lpstr>Arial Rounded MT Bold</vt:lpstr>
      <vt:lpstr>Calibri</vt:lpstr>
      <vt:lpstr>Trebuchet MS</vt:lpstr>
      <vt:lpstr>Wingdings</vt:lpstr>
      <vt:lpstr>Wingdings 2</vt:lpstr>
      <vt:lpstr>Opulent</vt:lpstr>
      <vt:lpstr>SANZIE HEALTHCARE SERVICES, INC.</vt:lpstr>
      <vt:lpstr>What is a seizure?</vt:lpstr>
      <vt:lpstr>Seizures</vt:lpstr>
      <vt:lpstr>Petit mal Seizure</vt:lpstr>
      <vt:lpstr>Grand Mal</vt:lpstr>
      <vt:lpstr>Grand Mal Seizure </vt:lpstr>
      <vt:lpstr>Grand Mal Seizure</vt:lpstr>
      <vt:lpstr>Grand mal seizure</vt:lpstr>
      <vt:lpstr>Grand Mal Seizure</vt:lpstr>
      <vt:lpstr>Grand Mal Seizure</vt:lpstr>
      <vt:lpstr>Grand Mal Seizure</vt:lpstr>
      <vt:lpstr>Grand Mal Seizure</vt:lpstr>
      <vt:lpstr>Grand Mal Seizure</vt:lpstr>
      <vt:lpstr>Grand Mal Seizure</vt:lpstr>
      <vt:lpstr>Grand Mal Seizure</vt:lpstr>
      <vt:lpstr>Grand Mal Seizure</vt:lpstr>
      <vt:lpstr>Grand Mal Seizure</vt:lpstr>
      <vt:lpstr>Grand Mal Seizure</vt:lpstr>
      <vt:lpstr>Grand Mal Seizure</vt:lpstr>
      <vt:lpstr>Grand Mal Seizure</vt:lpstr>
      <vt:lpstr>Grand Mal Seizure</vt:lpstr>
      <vt:lpstr>Grand Mal Seizure</vt:lpstr>
      <vt:lpstr>Grand Mal Seizure</vt:lpstr>
      <vt:lpstr>Grand Mal Seizure</vt:lpstr>
      <vt:lpstr>Grand Mal Seizure </vt:lpstr>
      <vt:lpstr>Grand Mal Seizure</vt:lpstr>
      <vt:lpstr>Grand Mal Seizure</vt:lpstr>
      <vt:lpstr>Grand Mal Seizure</vt:lpstr>
      <vt:lpstr>Grand Mal Seizure</vt:lpstr>
      <vt:lpstr>Grand Mal Seizure</vt:lpstr>
      <vt:lpstr>Grand Mal Seizure</vt:lpstr>
      <vt:lpstr>Grand Mal Seizure</vt:lpstr>
      <vt:lpstr>Grand Mal Seizure</vt:lpstr>
      <vt:lpstr>Grand Mal Seizure</vt:lpstr>
      <vt:lpstr>Grand Mal Seizure</vt:lpstr>
      <vt:lpstr>Grand Mal Seizure</vt:lpstr>
      <vt:lpstr>Grand Mal Seizure</vt:lpstr>
      <vt:lpstr>Grand Mal Seizure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ALLGOOD MANOR</dc:title>
  <dc:creator>Karen Wright</dc:creator>
  <cp:lastModifiedBy>SANZIE HEALTHCARE SERVICES, INC .</cp:lastModifiedBy>
  <cp:revision>46</cp:revision>
  <dcterms:created xsi:type="dcterms:W3CDTF">2009-06-30T19:08:59Z</dcterms:created>
  <dcterms:modified xsi:type="dcterms:W3CDTF">2016-12-13T16:44:42Z</dcterms:modified>
</cp:coreProperties>
</file>